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365" r:id="rId3"/>
    <p:sldId id="374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0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2E6E"/>
    <a:srgbClr val="EEC96A"/>
    <a:srgbClr val="FFFFFF"/>
    <a:srgbClr val="C96081"/>
    <a:srgbClr val="8F8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sander Alberts Coelho" userId="29e767ce-fd90-4e6c-9e88-e31998fc166b" providerId="ADAL" clId="{8B7662FC-94ED-4892-9AAF-10DE7B208B96}"/>
    <pc:docChg chg="delSld">
      <pc:chgData name="Alexsander Alberts Coelho" userId="29e767ce-fd90-4e6c-9e88-e31998fc166b" providerId="ADAL" clId="{8B7662FC-94ED-4892-9AAF-10DE7B208B96}" dt="2021-11-02T18:04:50.218" v="1" actId="47"/>
      <pc:docMkLst>
        <pc:docMk/>
      </pc:docMkLst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021271310" sldId="31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053594111" sldId="312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056705615" sldId="313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859091602" sldId="315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4205917858" sldId="316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4239227911" sldId="317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963582927" sldId="318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683761038" sldId="319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860217929" sldId="320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305438977" sldId="32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70615766" sldId="322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870711839" sldId="323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764490676" sldId="324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554947112" sldId="326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788727424" sldId="327"/>
        </pc:sldMkLst>
      </pc:sldChg>
      <pc:sldChg chg="del">
        <pc:chgData name="Alexsander Alberts Coelho" userId="29e767ce-fd90-4e6c-9e88-e31998fc166b" providerId="ADAL" clId="{8B7662FC-94ED-4892-9AAF-10DE7B208B96}" dt="2021-11-02T18:04:50.218" v="1" actId="47"/>
        <pc:sldMkLst>
          <pc:docMk/>
          <pc:sldMk cId="3116859296" sldId="328"/>
        </pc:sldMkLst>
      </pc:sldChg>
      <pc:sldChg chg="del">
        <pc:chgData name="Alexsander Alberts Coelho" userId="29e767ce-fd90-4e6c-9e88-e31998fc166b" providerId="ADAL" clId="{8B7662FC-94ED-4892-9AAF-10DE7B208B96}" dt="2021-11-02T18:04:50.218" v="1" actId="47"/>
        <pc:sldMkLst>
          <pc:docMk/>
          <pc:sldMk cId="701699667" sldId="329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392658005" sldId="330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484688806" sldId="33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627604364" sldId="332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921416806" sldId="336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349740158" sldId="337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840265423" sldId="338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407918518" sldId="339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777621936" sldId="340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602622885" sldId="34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354887238" sldId="343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479426131" sldId="344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668602830" sldId="345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232901903" sldId="346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4293689660" sldId="347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919325715" sldId="348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244124175" sldId="349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805076406" sldId="350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402583910" sldId="35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177030650" sldId="352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131416936" sldId="353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513844339" sldId="354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740498403" sldId="355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954866048" sldId="356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236385081" sldId="357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310585704" sldId="358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2699504225" sldId="359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333036395" sldId="361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1831389764" sldId="362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223060226" sldId="363"/>
        </pc:sldMkLst>
      </pc:sldChg>
      <pc:sldChg chg="del">
        <pc:chgData name="Alexsander Alberts Coelho" userId="29e767ce-fd90-4e6c-9e88-e31998fc166b" providerId="ADAL" clId="{8B7662FC-94ED-4892-9AAF-10DE7B208B96}" dt="2021-11-02T18:04:43.311" v="0" actId="47"/>
        <pc:sldMkLst>
          <pc:docMk/>
          <pc:sldMk cId="3531963673" sldId="36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499F40-3CDD-453C-AC95-A657611DB7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8B456-D1D3-4EF2-8D81-9C16875DD5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DDAEC-4C45-4BF6-9E82-C130039D173F}" type="datetimeFigureOut">
              <a:rPr lang="en-NL" smtClean="0"/>
              <a:t>02/11/2021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08610-CAAB-4154-B6C2-D274221F8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16F10-FCBA-42B9-B66D-914D075C45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C941D-952F-42C9-8ADE-EA012A31D51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751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47081-A6E7-49CB-8F9B-5F80CB473E10}" type="datetimeFigureOut">
              <a:rPr lang="en-NL" smtClean="0"/>
              <a:t>02/11/2021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5FBBB-CE78-4C91-8181-C07EFB91C13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3553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070C3-A384-42A0-87B5-455C7ED2D9FD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01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68897-8784-41F6-A22D-3AB6819F27BD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75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A18F6-C75F-4101-B6F7-A8C528371383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74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BAB4-14B2-4C74-92C1-089A276E2B32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70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9A3D1-BBB4-460D-AEBE-9980379BE6D0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82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B0BA-65A1-4307-AAC9-9DA5AF09D4AB}" type="datetime1">
              <a:rPr lang="de-DE" smtClean="0"/>
              <a:t>02.11.2021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526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C7A-9C2F-4B67-8D82-19618BC04C16}" type="datetime1">
              <a:rPr lang="de-DE" smtClean="0"/>
              <a:t>02.11.2021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421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ED9F-47C1-46F7-8636-48EAEFDF48E3}" type="datetime1">
              <a:rPr lang="de-DE" smtClean="0"/>
              <a:t>02.11.2021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29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24A98-0B67-46E5-A8A8-C8BF46462A05}" type="datetime1">
              <a:rPr lang="de-DE" smtClean="0"/>
              <a:t>02.11.2021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23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ED2B-E9B2-49EC-9B75-6CEF3B013F7C}" type="datetime1">
              <a:rPr lang="de-DE" smtClean="0"/>
              <a:t>02.11.2021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846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1E6B-6AF1-4F8D-8321-176391AE3CCA}" type="datetime1">
              <a:rPr lang="de-DE" smtClean="0"/>
              <a:t>02.11.2021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32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22D04-81B3-41C0-82BB-1AA40F037F89}" type="datetime1">
              <a:rPr lang="de-DE" smtClean="0"/>
              <a:t>02.11.2021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085C3-6143-45BE-B031-3AFAD09430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4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mmam">
            <a:extLst>
              <a:ext uri="{FF2B5EF4-FFF2-40B4-BE49-F238E27FC236}">
                <a16:creationId xmlns:a16="http://schemas.microsoft.com/office/drawing/2014/main" id="{0311023C-B3CD-4F8E-B6D8-CAD1BE83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0" y="-1671822"/>
            <a:ext cx="12198220" cy="108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FE6BB-FA87-4338-AE90-CD1FA1901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3100"/>
            <a:ext cx="9144000" cy="2387600"/>
          </a:xfrm>
        </p:spPr>
        <p:txBody>
          <a:bodyPr>
            <a:normAutofit/>
          </a:bodyPr>
          <a:lstStyle/>
          <a:p>
            <a:r>
              <a:rPr lang="en-DE" sz="8000"/>
              <a:t>Healing Wounds</a:t>
            </a:r>
            <a:endParaRPr lang="de-DE" sz="8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4EC2-2D51-4176-80A1-DAF30CF4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0700"/>
            <a:ext cx="9144000" cy="1655762"/>
          </a:xfrm>
        </p:spPr>
        <p:txBody>
          <a:bodyPr>
            <a:normAutofit/>
          </a:bodyPr>
          <a:lstStyle/>
          <a:p>
            <a:r>
              <a:rPr lang="en-DE"/>
              <a:t>Health + Wellness </a:t>
            </a:r>
            <a:r>
              <a:rPr lang="en-DE" err="1"/>
              <a:t>Center</a:t>
            </a:r>
            <a:endParaRPr lang="en-DE"/>
          </a:p>
          <a:p>
            <a:r>
              <a:rPr lang="en-DE"/>
              <a:t>05.10.21</a:t>
            </a:r>
            <a:endParaRPr lang="de-DE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EFE246-8D48-4A17-9942-14DD3F25EEBC}"/>
              </a:ext>
            </a:extLst>
          </p:cNvPr>
          <p:cNvSpPr txBox="1">
            <a:spLocks/>
          </p:cNvSpPr>
          <p:nvPr/>
        </p:nvSpPr>
        <p:spPr>
          <a:xfrm>
            <a:off x="1524000" y="569644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/>
              <a:t>Alex Coelho - Juan Cruz - Georgina </a:t>
            </a:r>
            <a:r>
              <a:rPr lang="en-DE" sz="1600" err="1"/>
              <a:t>Giassia</a:t>
            </a:r>
            <a:r>
              <a:rPr lang="en-DE" sz="1600"/>
              <a:t> - Thomas Lindemann – Tim Schumann </a:t>
            </a: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829522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10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2X3 Grid Unit – Low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817715-6963-4375-AB12-5AB4D76B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8" y="1829211"/>
            <a:ext cx="2825635" cy="122406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4D73275B-ACA7-4311-AE8D-9B5E262ED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30" y="277573"/>
            <a:ext cx="6248268" cy="3256495"/>
          </a:xfrm>
          <a:prstGeom prst="rect">
            <a:avLst/>
          </a:prstGeom>
        </p:spPr>
      </p:pic>
      <p:pic>
        <p:nvPicPr>
          <p:cNvPr id="13" name="Picture 12" descr="Surface chart&#10;&#10;Description automatically generated">
            <a:extLst>
              <a:ext uri="{FF2B5EF4-FFF2-40B4-BE49-F238E27FC236}">
                <a16:creationId xmlns:a16="http://schemas.microsoft.com/office/drawing/2014/main" id="{2A7798AB-312F-4456-B18F-67F5F8C49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077" y="167859"/>
            <a:ext cx="5519035" cy="3487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DE2DAF-3921-4B9C-A7CF-98A1FA18A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85" y="3026488"/>
            <a:ext cx="6456784" cy="3298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6461C6-F19B-4F58-A75E-C63C057C9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570" y="2868329"/>
            <a:ext cx="7081769" cy="3614845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AE3A860-5B40-49B5-9FB8-23A4AD7A9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53" y="1285459"/>
            <a:ext cx="2417317" cy="1894272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166F800F-7E2F-4CEE-B9C3-E490D9386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05" y="4114600"/>
            <a:ext cx="2418065" cy="190932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465223D-32AC-40F6-8FD6-06DC2F8C1092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2E51B84-2161-4A37-9CD1-B8834C0FB7A7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330154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11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2X3 Grid Unit – High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9A2B0A-0760-4D79-B4D4-75F1FA35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8" y="1754865"/>
            <a:ext cx="2825635" cy="1212632"/>
          </a:xfrm>
          <a:prstGeom prst="rect">
            <a:avLst/>
          </a:prstGeom>
        </p:spPr>
      </p:pic>
      <p:pic>
        <p:nvPicPr>
          <p:cNvPr id="8" name="Picture 7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1D911324-E29A-4200-A83A-99BD8C9F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85" y="681512"/>
            <a:ext cx="6319685" cy="3232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A349BB-B30F-4DDF-8568-668581F7B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87" y="610229"/>
            <a:ext cx="6319685" cy="3226278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EBBE128-0453-4286-B2A5-1D18B8293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58" y="1422431"/>
            <a:ext cx="2584386" cy="1997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029BEF-DE11-4BD5-9690-E2AF3086A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58" y="3275498"/>
            <a:ext cx="6372765" cy="3232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A9B984-E826-4077-8BC9-DEAE10D11B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63" y="3179694"/>
            <a:ext cx="6770914" cy="3447171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75D6120-53AB-4EE8-ADAC-BF77048B3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58" y="4032096"/>
            <a:ext cx="2584386" cy="203756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9F3C2B1-2A4A-4560-B238-FA329E1A3C14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5647C28-8386-4E3D-90DA-B24C6047B7B5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86637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mmam">
            <a:extLst>
              <a:ext uri="{FF2B5EF4-FFF2-40B4-BE49-F238E27FC236}">
                <a16:creationId xmlns:a16="http://schemas.microsoft.com/office/drawing/2014/main" id="{0311023C-B3CD-4F8E-B6D8-CAD1BE83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85316"/>
            <a:ext cx="12198220" cy="108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FE6BB-FA87-4338-AE90-CD1FA1901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53100"/>
            <a:ext cx="9144000" cy="2387600"/>
          </a:xfrm>
        </p:spPr>
        <p:txBody>
          <a:bodyPr>
            <a:normAutofit/>
          </a:bodyPr>
          <a:lstStyle/>
          <a:p>
            <a:r>
              <a:rPr lang="en-DE" sz="8000">
                <a:solidFill>
                  <a:schemeClr val="bg1"/>
                </a:solidFill>
              </a:rPr>
              <a:t>Healing Wounds</a:t>
            </a:r>
            <a:endParaRPr lang="de-DE" sz="8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94EC2-2D51-4176-80A1-DAF30CF46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0700"/>
            <a:ext cx="9144000" cy="1655762"/>
          </a:xfrm>
        </p:spPr>
        <p:txBody>
          <a:bodyPr>
            <a:normAutofit/>
          </a:bodyPr>
          <a:lstStyle/>
          <a:p>
            <a:r>
              <a:rPr lang="en-DE">
                <a:solidFill>
                  <a:schemeClr val="bg1"/>
                </a:solidFill>
              </a:rPr>
              <a:t>Health + Wellness </a:t>
            </a:r>
            <a:r>
              <a:rPr lang="en-DE" err="1">
                <a:solidFill>
                  <a:schemeClr val="bg1"/>
                </a:solidFill>
              </a:rPr>
              <a:t>Center</a:t>
            </a:r>
            <a:endParaRPr lang="en-DE">
              <a:solidFill>
                <a:schemeClr val="bg1"/>
              </a:solidFill>
            </a:endParaRPr>
          </a:p>
          <a:p>
            <a:r>
              <a:rPr lang="en-DE">
                <a:solidFill>
                  <a:schemeClr val="bg1"/>
                </a:solidFill>
              </a:rPr>
              <a:t>Midterm Presentation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EFE246-8D48-4A17-9942-14DD3F25EEBC}"/>
              </a:ext>
            </a:extLst>
          </p:cNvPr>
          <p:cNvSpPr txBox="1">
            <a:spLocks/>
          </p:cNvSpPr>
          <p:nvPr/>
        </p:nvSpPr>
        <p:spPr>
          <a:xfrm>
            <a:off x="1524000" y="569644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>
                <a:solidFill>
                  <a:schemeClr val="bg1"/>
                </a:solidFill>
              </a:rPr>
              <a:t>Alex Coelho - Juan Cruz - Georgina </a:t>
            </a:r>
            <a:r>
              <a:rPr lang="en-DE" sz="1600" err="1">
                <a:solidFill>
                  <a:schemeClr val="bg1"/>
                </a:solidFill>
              </a:rPr>
              <a:t>Giassia</a:t>
            </a:r>
            <a:r>
              <a:rPr lang="en-DE" sz="1600">
                <a:solidFill>
                  <a:schemeClr val="bg1"/>
                </a:solidFill>
              </a:rPr>
              <a:t> - Thomas Lindemann – Tim Schumann </a:t>
            </a:r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0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2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E7288C-BFE5-4FF5-B9D4-7D82C81D18A9}"/>
              </a:ext>
            </a:extLst>
          </p:cNvPr>
          <p:cNvSpPr txBox="1">
            <a:spLocks/>
          </p:cNvSpPr>
          <p:nvPr/>
        </p:nvSpPr>
        <p:spPr>
          <a:xfrm>
            <a:off x="1524000" y="192703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err="1"/>
              <a:t>Structural</a:t>
            </a:r>
            <a:r>
              <a:rPr lang="de-DE"/>
              <a:t> </a:t>
            </a:r>
            <a:r>
              <a:rPr lang="de-DE" err="1"/>
              <a:t>Logic</a:t>
            </a:r>
            <a:r>
              <a:rPr lang="de-DE"/>
              <a:t>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39540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3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Design Logic</a:t>
            </a:r>
            <a:endParaRPr lang="de-DE" sz="1800">
              <a:latin typeface="+mn-lt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F6EA3BE-7335-4DA8-8A68-649253B29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4" b="20648"/>
          <a:stretch/>
        </p:blipFill>
        <p:spPr>
          <a:xfrm>
            <a:off x="-270688" y="1304926"/>
            <a:ext cx="12542875" cy="47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4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Design Logic</a:t>
            </a:r>
            <a:endParaRPr lang="de-DE" sz="180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C90D05-85E5-47C4-B879-2891B8F8A0DF}"/>
              </a:ext>
            </a:extLst>
          </p:cNvPr>
          <p:cNvSpPr txBox="1">
            <a:spLocks/>
          </p:cNvSpPr>
          <p:nvPr/>
        </p:nvSpPr>
        <p:spPr>
          <a:xfrm>
            <a:off x="7633697" y="1052914"/>
            <a:ext cx="4205878" cy="53034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>
                <a:latin typeface="+mn-lt"/>
              </a:rPr>
              <a:t>Room standard layouts/configurations. </a:t>
            </a:r>
          </a:p>
          <a:p>
            <a:endParaRPr lang="en-GB" sz="1800">
              <a:latin typeface="+mn-lt"/>
            </a:endParaRPr>
          </a:p>
          <a:p>
            <a:r>
              <a:rPr lang="en-GB" sz="1800">
                <a:latin typeface="+mn-lt"/>
              </a:rPr>
              <a:t>Few Structural modules which are combined to assemble rooms of different sizes.  </a:t>
            </a:r>
          </a:p>
          <a:p>
            <a:endParaRPr lang="en-GB" sz="18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latin typeface="+mn-lt"/>
              </a:rPr>
              <a:t>Square module 1x1, 2x2 and 4x4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>
                <a:latin typeface="+mn-lt"/>
              </a:rPr>
              <a:t>Rectangular module 2x3 and 3x4 </a:t>
            </a:r>
          </a:p>
        </p:txBody>
      </p:sp>
      <p:pic>
        <p:nvPicPr>
          <p:cNvPr id="5" name="Picture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0C11FD40-8935-4A86-B469-A737C7FE1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t="13929" r="17794" b="14406"/>
          <a:stretch/>
        </p:blipFill>
        <p:spPr>
          <a:xfrm>
            <a:off x="178030" y="827111"/>
            <a:ext cx="7093717" cy="55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85C3-6143-45BE-B031-3AFAD0943035}" type="slidenum">
              <a:rPr lang="de-DE" smtClean="0"/>
              <a:t>5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4010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Step 1: </a:t>
            </a:r>
          </a:p>
          <a:p>
            <a:endParaRPr lang="en-GB" sz="1800">
              <a:latin typeface="+mn-lt"/>
            </a:endParaRPr>
          </a:p>
          <a:p>
            <a:r>
              <a:rPr lang="en-GB" sz="1800">
                <a:latin typeface="+mn-lt"/>
              </a:rPr>
              <a:t>Analyse the four structural modules individually as shells – i.e. walls and ceiling combined as one element. </a:t>
            </a:r>
          </a:p>
          <a:p>
            <a:endParaRPr lang="en-GB" sz="1800">
              <a:latin typeface="+mn-lt"/>
            </a:endParaRPr>
          </a:p>
          <a:p>
            <a:r>
              <a:rPr lang="en-GB" sz="1800" u="sng">
                <a:latin typeface="+mn-lt"/>
              </a:rPr>
              <a:t>Methodology: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- For each module two attempts of dynamic relaxation to study the ideal height of the ceiling. </a:t>
            </a:r>
          </a:p>
          <a:p>
            <a:r>
              <a:rPr lang="en-GB" sz="1800">
                <a:latin typeface="+mn-lt"/>
              </a:rPr>
              <a:t>	- For each alternative two options for wall thickness based on the tartan grid – half or full (22.50cm or 45cm) </a:t>
            </a:r>
          </a:p>
          <a:p>
            <a:endParaRPr lang="en-GB" sz="1800">
              <a:latin typeface="+mn-lt"/>
            </a:endParaRPr>
          </a:p>
          <a:p>
            <a:r>
              <a:rPr lang="en-GB" sz="1800" u="sng">
                <a:latin typeface="+mn-lt"/>
              </a:rPr>
              <a:t>Output: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- Ideal ceiling form to minimise tension stresses. </a:t>
            </a:r>
          </a:p>
          <a:p>
            <a:r>
              <a:rPr lang="en-GB" sz="1800">
                <a:latin typeface="+mn-lt"/>
              </a:rPr>
              <a:t>	- Three primitive construction lines of the approximated ideal roof – two diagonal ribs and one roof profile.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434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6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275573C-3527-492F-BEA9-854CD622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" y="1873023"/>
            <a:ext cx="2487221" cy="10695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1X1 Grid Unit – Low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232EE8-0A15-48E2-801E-7256A698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77" y="953229"/>
            <a:ext cx="5943600" cy="30455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43DA8F-720A-4994-85E2-3C2A2D5D9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03" y="681512"/>
            <a:ext cx="6786267" cy="3461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3BF9F-EE79-4DA0-ABAD-99D321792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36" y="3530399"/>
            <a:ext cx="6226431" cy="3159742"/>
          </a:xfrm>
          <a:prstGeom prst="rect">
            <a:avLst/>
          </a:prstGeom>
        </p:spPr>
      </p:pic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60E88DDB-6B30-4B00-9A9B-42F920FE9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03" y="3264929"/>
            <a:ext cx="6862354" cy="3495749"/>
          </a:xfrm>
          <a:prstGeom prst="rect">
            <a:avLst/>
          </a:prstGeom>
        </p:spPr>
      </p:pic>
      <p:pic>
        <p:nvPicPr>
          <p:cNvPr id="23" name="Picture 2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AF1D3B-9E4F-461D-AEF5-B3ABC5BCD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11" y="1746383"/>
            <a:ext cx="2389426" cy="1854533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">
            <a:extLst>
              <a:ext uri="{FF2B5EF4-FFF2-40B4-BE49-F238E27FC236}">
                <a16:creationId xmlns:a16="http://schemas.microsoft.com/office/drawing/2014/main" id="{A75E5907-2BEB-4067-8D61-0AA26427F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12" y="4485923"/>
            <a:ext cx="2389426" cy="186111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CC56E5C-1F0B-4D8B-A89C-1702D48ABBE2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C70ED8F-4843-41C6-8A0B-5F89C86F40CE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224496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7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1X1 Grid Unit – High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E23CA0-1755-49C9-B4A8-9CF5B5D03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2" y="1932644"/>
            <a:ext cx="2487221" cy="10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1ABA3-80E9-4E2C-8EE1-E03BBA5B1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06" y="836236"/>
            <a:ext cx="5579830" cy="2848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996E4-E1AA-452B-B670-C7B79CBF05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62" y="607749"/>
            <a:ext cx="6311311" cy="32396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49773A-9745-493D-9298-DF7635493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86" y="3556849"/>
            <a:ext cx="5847955" cy="3002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860FE-21D8-4DE4-818D-86DC430514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36" y="3271577"/>
            <a:ext cx="6561734" cy="3355288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78CE6C9B-D2AB-4D54-B517-1939D3139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14" y="1384844"/>
            <a:ext cx="2397323" cy="1854533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A7B8074F-6BC9-445D-9AE3-0B93B658C2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09" y="4166506"/>
            <a:ext cx="2389427" cy="183936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84D0A100-6769-4F04-BD12-B87F81FEED8C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754C5075-60EC-40F2-97E0-43CFE96B789A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426446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8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2X2 Grid Unit – Low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4D51AA-7430-45A0-A1D5-F04D4762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8" y="1797119"/>
            <a:ext cx="2851987" cy="1234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D3485-3B62-4987-BFB9-94AFA8A42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9" y="468368"/>
            <a:ext cx="6419461" cy="3284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BCF378-0117-440E-B41F-34D0E3890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63" y="598816"/>
            <a:ext cx="5890796" cy="3023865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74399F-6C71-4BDE-B4D1-23251D38C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432" y="1521684"/>
            <a:ext cx="2313893" cy="178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75041F-BC2A-42E0-BE83-C64EF1902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5" y="2947665"/>
            <a:ext cx="6748356" cy="34419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DBFAD3-3021-46DD-8A12-B83765B1E6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691" y="3388340"/>
            <a:ext cx="5765139" cy="2936676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BF0EE1C-ECFC-4C32-A9E0-24F93B240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681" y="4133031"/>
            <a:ext cx="2317644" cy="178525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36E69CD-436E-424B-AA96-E01BD46515F6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F533377-7E20-472C-A7F3-209A3B183B44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286890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C2E4F-9621-472E-A949-DE0C3EC2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1270" y="6325016"/>
            <a:ext cx="2743200" cy="365125"/>
          </a:xfrm>
        </p:spPr>
        <p:txBody>
          <a:bodyPr/>
          <a:lstStyle/>
          <a:p>
            <a:fld id="{671085C3-6143-45BE-B031-3AFAD0943035}" type="slidenum">
              <a:rPr lang="de-DE" smtClean="0"/>
              <a:t>9</a:t>
            </a:fld>
            <a:endParaRPr lang="de-D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B8D356-11BC-4D4E-A01C-382C853B5573}"/>
              </a:ext>
            </a:extLst>
          </p:cNvPr>
          <p:cNvSpPr txBox="1">
            <a:spLocks/>
          </p:cNvSpPr>
          <p:nvPr/>
        </p:nvSpPr>
        <p:spPr>
          <a:xfrm>
            <a:off x="282805" y="231135"/>
            <a:ext cx="6036880" cy="332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/>
              <a:t>Structural Analysis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43534D-080B-4896-80EF-691D61E39092}"/>
              </a:ext>
            </a:extLst>
          </p:cNvPr>
          <p:cNvSpPr txBox="1">
            <a:spLocks/>
          </p:cNvSpPr>
          <p:nvPr/>
        </p:nvSpPr>
        <p:spPr>
          <a:xfrm>
            <a:off x="282806" y="681512"/>
            <a:ext cx="11613726" cy="1641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u="sng">
                <a:latin typeface="+mn-lt"/>
              </a:rPr>
              <a:t>STRUCTURAL MODULE 1 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 b="1">
                <a:latin typeface="+mn-lt"/>
              </a:rPr>
              <a:t>2X2 Grid Unit – High Ceiling</a:t>
            </a:r>
          </a:p>
          <a:p>
            <a:endParaRPr lang="en-GB" sz="1800" u="sng">
              <a:latin typeface="+mn-lt"/>
            </a:endParaRPr>
          </a:p>
          <a:p>
            <a:r>
              <a:rPr lang="en-GB" sz="1800">
                <a:latin typeface="+mn-lt"/>
              </a:rPr>
              <a:t>	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C1DFB4-AB28-4BDB-85D1-5BE797103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8" y="1863884"/>
            <a:ext cx="2851987" cy="1219386"/>
          </a:xfrm>
          <a:prstGeom prst="rect">
            <a:avLst/>
          </a:prstGeom>
        </p:spPr>
      </p:pic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0E9CB760-5B4B-49E8-B5BA-2637FDF5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711" y="701930"/>
            <a:ext cx="5344704" cy="2731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7ED234-3B19-4E4D-9647-AA3515912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57" y="807551"/>
            <a:ext cx="5001563" cy="2562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C935C5-A894-40B0-9362-A0E54658C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10" y="3370040"/>
            <a:ext cx="5628906" cy="2867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6381B9-83C4-4277-B062-51630F8C4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63" y="3538826"/>
            <a:ext cx="5173134" cy="2650391"/>
          </a:xfrm>
          <a:prstGeom prst="rect">
            <a:avLst/>
          </a:prstGeom>
        </p:spPr>
      </p:pic>
      <p:pic>
        <p:nvPicPr>
          <p:cNvPr id="27" name="Picture 2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B1A5963-EE98-470C-9ADF-5C5F5C5A3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10" y="1196665"/>
            <a:ext cx="2433934" cy="1886605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3E6317D0-FFBF-433B-91E5-BD5C7D77B1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10" y="3885193"/>
            <a:ext cx="2433934" cy="1883547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FA0374D-B98D-4D23-AB6E-FD64BEEF6A7D}"/>
              </a:ext>
            </a:extLst>
          </p:cNvPr>
          <p:cNvSpPr txBox="1">
            <a:spLocks/>
          </p:cNvSpPr>
          <p:nvPr/>
        </p:nvSpPr>
        <p:spPr>
          <a:xfrm>
            <a:off x="6717827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Windward side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0BA38B6-FA19-4CC4-A6C7-0E0BEA36DF28}"/>
              </a:ext>
            </a:extLst>
          </p:cNvPr>
          <p:cNvSpPr txBox="1">
            <a:spLocks/>
          </p:cNvSpPr>
          <p:nvPr/>
        </p:nvSpPr>
        <p:spPr>
          <a:xfrm>
            <a:off x="4444536" y="596308"/>
            <a:ext cx="1984483" cy="4655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/>
              <a:t>Backward side</a:t>
            </a:r>
          </a:p>
        </p:txBody>
      </p:sp>
    </p:spTree>
    <p:extLst>
      <p:ext uri="{BB962C8B-B14F-4D97-AF65-F5344CB8AC3E}">
        <p14:creationId xmlns:p14="http://schemas.microsoft.com/office/powerpoint/2010/main" val="409191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294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 Light</vt:lpstr>
      <vt:lpstr>Segoe UI Semibold</vt:lpstr>
      <vt:lpstr>Office Theme</vt:lpstr>
      <vt:lpstr>Healing Wounds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Healing Wounds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Schumann</dc:creator>
  <cp:lastModifiedBy>Alexsander Alberts Coelho</cp:lastModifiedBy>
  <cp:revision>2</cp:revision>
  <dcterms:created xsi:type="dcterms:W3CDTF">2021-09-27T15:41:03Z</dcterms:created>
  <dcterms:modified xsi:type="dcterms:W3CDTF">2021-11-02T18:05:01Z</dcterms:modified>
</cp:coreProperties>
</file>